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60" r:id="rId5"/>
    <p:sldId id="261" r:id="rId6"/>
    <p:sldId id="262" r:id="rId7"/>
    <p:sldId id="263" r:id="rId8"/>
    <p:sldId id="265" r:id="rId9"/>
    <p:sldId id="264" r:id="rId10"/>
    <p:sldId id="266" r:id="rId11"/>
    <p:sldId id="268" r:id="rId12"/>
    <p:sldId id="267" r:id="rId13"/>
    <p:sldId id="269" r:id="rId14"/>
    <p:sldId id="270" r:id="rId15"/>
    <p:sldId id="272" r:id="rId16"/>
  </p:sldIdLst>
  <p:sldSz cx="9144000" cy="6858000" type="screen4x3"/>
  <p:notesSz cx="6858000" cy="9144000"/>
  <p:custDataLst>
    <p:tags r:id="rId2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5" userDrawn="1">
          <p15:clr>
            <a:srgbClr val="A4A3A4"/>
          </p15:clr>
        </p15:guide>
        <p15:guide id="2" pos="285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704" y="-78"/>
      </p:cViewPr>
      <p:guideLst>
        <p:guide orient="horz" pos="2095"/>
        <p:guide pos="285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0" Type="http://schemas.openxmlformats.org/officeDocument/2006/relationships/tags" Target="tags/tag6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323850" y="721360"/>
            <a:ext cx="8412480" cy="520827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、汇报时间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、内容要求：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第一部分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、公司概况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（建议</a:t>
            </a:r>
            <a:r>
              <a:rPr lang="en-US" altLang="zh-CN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0.5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endParaRPr lang="en-US" altLang="zh-CN" sz="1400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、类似业绩及获奖情况（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业绩以表格形式，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列明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合同金额、工程类型、开工、竣工年限等，典型突出业绩图文并茂展开讲解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 （建议</a:t>
            </a:r>
            <a:r>
              <a:rPr lang="en-US" altLang="zh-CN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1.5</a:t>
            </a:r>
            <a:r>
              <a:rPr lang="zh-CN" altLang="en-US" sz="1400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endParaRPr lang="en-US" altLang="zh-CN" sz="1400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施工方案</a:t>
            </a:r>
            <a:endParaRPr lang="en-US" altLang="zh-CN" sz="1400" b="1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请汇报将如何实施本工程，文字不宜过多，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不展开讲，只突出亮点或优势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，每项建议控制在</a:t>
            </a: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页幻灯片内，如： 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）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1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、服务质量目标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b="1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2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、安全、质量保证措施等</a:t>
            </a:r>
            <a:r>
              <a:rPr lang="zh-CN" altLang="en-US" sz="1400" b="1" dirty="0" smtClean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（不展开讲）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3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、本工程的人员配备：项目经理的业绩、获奖情况；技术负责人的业绩、获奖情况；技术团队其他人员的资质、经验等。</a:t>
            </a: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4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、修缮装修项目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响应时间及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驻点团队人员情况</a:t>
            </a:r>
            <a:endParaRPr lang="zh-CN" altLang="en-US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r>
              <a:rPr lang="en-US" altLang="zh-CN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 5</a:t>
            </a:r>
            <a:r>
              <a:rPr lang="zh-CN" altLang="en-US" sz="1400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、经验或其他</a:t>
            </a:r>
            <a:endParaRPr lang="zh-CN" altLang="en-US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1800"/>
              </a:lnSpc>
              <a:spcBef>
                <a:spcPts val="1000"/>
              </a:spcBef>
            </a:pP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ct val="150000"/>
              </a:lnSpc>
              <a:spcBef>
                <a:spcPts val="1000"/>
              </a:spcBef>
            </a:pPr>
            <a:endParaRPr lang="en-US" altLang="zh-CN" sz="1400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lnSpc>
                <a:spcPts val="2500"/>
              </a:lnSpc>
              <a:spcBef>
                <a:spcPts val="1000"/>
              </a:spcBef>
            </a:pPr>
            <a:endParaRPr lang="en-US" altLang="zh-CN" sz="1400" dirty="0" smtClean="0">
              <a:solidFill>
                <a:srgbClr val="FF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285720" y="1"/>
            <a:ext cx="5536897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市场调研</a:t>
            </a:r>
            <a:r>
              <a:rPr kumimoji="0" lang="en-US" altLang="zh-CN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PPT</a:t>
            </a:r>
            <a:r>
              <a:rPr kumimoji="0" lang="zh-CN" alt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kumimoji="0" lang="zh-CN" altLang="en-US" sz="4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  <p:sp>
        <p:nvSpPr>
          <p:cNvPr id="5" name="标题 1"/>
          <p:cNvSpPr txBox="1">
            <a:spLocks noChangeArrowheads="1"/>
          </p:cNvSpPr>
          <p:nvPr>
            <p:custDataLst>
              <p:tags r:id="rId3"/>
            </p:custDataLst>
          </p:nvPr>
        </p:nvSpPr>
        <p:spPr>
          <a:xfrm>
            <a:off x="2643174" y="5929330"/>
            <a:ext cx="3571900" cy="5715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内容模板如下，各公司自行完善细化！</a:t>
            </a:r>
            <a:endParaRPr kumimoji="0" lang="zh-CN" altLang="en-US" sz="1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  <p:sp>
        <p:nvSpPr>
          <p:cNvPr id="8" name="下箭头 7"/>
          <p:cNvSpPr/>
          <p:nvPr/>
        </p:nvSpPr>
        <p:spPr>
          <a:xfrm>
            <a:off x="3929059" y="6357958"/>
            <a:ext cx="422134" cy="386956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21236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工期及质量目标</a:t>
            </a:r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14348" y="1214422"/>
          <a:ext cx="7858430" cy="2857519"/>
        </p:xfrm>
        <a:graphic>
          <a:graphicData uri="http://schemas.openxmlformats.org/drawingml/2006/table">
            <a:tbl>
              <a:tblPr/>
              <a:tblGrid>
                <a:gridCol w="567690"/>
                <a:gridCol w="1072977"/>
                <a:gridCol w="2173466"/>
                <a:gridCol w="1183026"/>
                <a:gridCol w="1128001"/>
                <a:gridCol w="1733270"/>
              </a:tblGrid>
              <a:tr h="780662"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latin typeface="方正小标宋简体"/>
                        </a:rPr>
                        <a:t>广东省人民医院</a:t>
                      </a:r>
                      <a:r>
                        <a:rPr lang="en-US" altLang="zh-CN" sz="1300" b="0" i="0" u="none" strike="noStrike" dirty="0">
                          <a:solidFill>
                            <a:srgbClr val="000000"/>
                          </a:solidFill>
                          <a:latin typeface="方正小标宋简体"/>
                        </a:rPr>
                        <a:t>XXX</a:t>
                      </a:r>
                      <a:r>
                        <a:rPr lang="zh-CN" altLang="en-US" sz="1300" b="0" i="0" u="none" strike="noStrike" dirty="0">
                          <a:solidFill>
                            <a:srgbClr val="000000"/>
                          </a:solidFill>
                          <a:latin typeface="方正小标宋简体"/>
                        </a:rPr>
                        <a:t>项目一览表</a:t>
                      </a:r>
                      <a:endParaRPr lang="zh-CN" altLang="en-US" sz="1300" b="0" i="0" u="none" strike="noStrike" dirty="0">
                        <a:solidFill>
                          <a:srgbClr val="000000"/>
                        </a:solidFill>
                        <a:latin typeface="方正小标宋简体"/>
                      </a:endParaRPr>
                    </a:p>
                  </a:txBody>
                  <a:tcPr marL="8007" marR="8007" marT="80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736474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序号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项目名称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项目概况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报价（</a:t>
                      </a:r>
                      <a:r>
                        <a:rPr lang="zh-CN" altLang="en-US" sz="9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万元）</a:t>
                      </a:r>
                      <a:endParaRPr lang="zh-CN" altLang="en-US" sz="9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工期（天）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质量目标</a:t>
                      </a:r>
                      <a:endParaRPr lang="zh-CN" altLang="en-US" sz="9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  <a:tr h="1340383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zh-CN" sz="8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r>
                        <a:rPr lang="zh-CN" altLang="en-US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工程</a:t>
                      </a:r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本项目为东三号楼</a:t>
                      </a:r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1-3</a:t>
                      </a:r>
                      <a:r>
                        <a:rPr lang="zh-CN" altLang="en-US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层室内装修，装修建筑面积约</a:t>
                      </a:r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4700㎡</a:t>
                      </a:r>
                      <a:r>
                        <a:rPr lang="zh-CN" altLang="en-US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，含装饰装修工程、电气工程、给水排水工程、通风与空调工程、电子与智能化工程、医气、消防设施安装工程。</a:t>
                      </a:r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endParaRPr lang="en-US" altLang="zh-CN" sz="8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8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达到广东省优秀建筑工程奖，并力争获评“中国建筑工程装饰</a:t>
                      </a:r>
                      <a:r>
                        <a:rPr lang="zh-CN" altLang="en-US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奖</a:t>
                      </a:r>
                      <a:r>
                        <a:rPr lang="zh-CN" altLang="en-US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”</a:t>
                      </a:r>
                      <a:r>
                        <a:rPr lang="en-US" altLang="zh-CN" sz="8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····</a:t>
                      </a:r>
                      <a:endParaRPr lang="zh-CN" altLang="en-US" sz="8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472" y="571480"/>
            <a:ext cx="26776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安全、质量保证措施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500" y="571500"/>
            <a:ext cx="5920740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修缮装修项目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响应时间及驻点团队人员情况</a:t>
            </a:r>
            <a:endParaRPr lang="zh-CN" altLang="en-US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472" y="571480"/>
            <a:ext cx="40626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施工经验或其他需要汇报的内容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472" y="571480"/>
            <a:ext cx="210312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修缮工程下浮率</a:t>
            </a:r>
            <a:endParaRPr lang="zh-CN" altLang="zh-CN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714375" y="1696720"/>
          <a:ext cx="8061325" cy="3261360"/>
        </p:xfrm>
        <a:graphic>
          <a:graphicData uri="http://schemas.openxmlformats.org/drawingml/2006/table">
            <a:tbl>
              <a:tblPr/>
              <a:tblGrid>
                <a:gridCol w="752475"/>
                <a:gridCol w="2139315"/>
                <a:gridCol w="3261360"/>
                <a:gridCol w="1908175"/>
              </a:tblGrid>
              <a:tr h="890270">
                <a:tc gridSpan="4">
                  <a:txBody>
                    <a:bodyPr/>
                    <a:p>
                      <a:pPr algn="ctr" fontAlgn="ctr"/>
                      <a:r>
                        <a:rPr sz="1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sym typeface="+mn-ea"/>
                        </a:rPr>
                        <a:t>广东省人民医院400万以内</a:t>
                      </a:r>
                      <a:r>
                        <a:rPr lang="zh-CN" sz="1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sym typeface="+mn-ea"/>
                        </a:rPr>
                        <a:t>修缮</a:t>
                      </a:r>
                      <a:r>
                        <a:rPr sz="1800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  <a:sym typeface="+mn-ea"/>
                        </a:rPr>
                        <a:t>项目</a:t>
                      </a:r>
                      <a:r>
                        <a:rPr lang="zh-CN" altLang="en-US" sz="1800" dirty="0">
                          <a:solidFill>
                            <a:srgbClr val="000000"/>
                          </a:solidFill>
                          <a:latin typeface="方正小标宋简体"/>
                          <a:sym typeface="+mn-ea"/>
                        </a:rPr>
                        <a:t>下浮率表</a:t>
                      </a:r>
                      <a:endParaRPr lang="zh-CN" altLang="en-US" sz="1800" b="0" i="0" u="none" strike="noStrike" dirty="0">
                        <a:solidFill>
                          <a:srgbClr val="000000"/>
                        </a:solidFill>
                        <a:latin typeface="方正小标宋简体"/>
                      </a:endParaRPr>
                    </a:p>
                  </a:txBody>
                  <a:tcPr marL="8007" marR="8007" marT="800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841375">
                <a:tc>
                  <a:txBody>
                    <a:bodyPr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序号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项目名称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en-US" sz="1200" b="1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下浮率%</a:t>
                      </a:r>
                      <a:endParaRPr lang="zh-CN" altLang="en-US" sz="1200" b="1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lang="zh-CN" altLang="zh-CN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备注</a:t>
                      </a:r>
                      <a:endParaRPr lang="zh-CN" altLang="zh-CN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9715">
                <a:tc>
                  <a:txBody>
                    <a:bodyPr/>
                    <a:p>
                      <a:pPr algn="ctr" fontAlgn="ctr"/>
                      <a:r>
                        <a:rPr lang="en-US" altLang="zh-CN" sz="12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en-US" altLang="zh-CN" sz="12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/>
                      <a:r>
                        <a:rPr sz="12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广东省人民医院400万以内</a:t>
                      </a:r>
                      <a:r>
                        <a:rPr lang="zh-CN" sz="12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修缮</a:t>
                      </a:r>
                      <a:r>
                        <a:rPr sz="12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项目</a:t>
                      </a:r>
                      <a:endParaRPr sz="1200" b="0" i="0" u="none" strike="noStrike" dirty="0" smtClean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l" fontAlgn="ctr"/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p>
                      <a:pPr algn="ctr" fontAlgn="ctr"/>
                      <a:endParaRPr lang="en-US" altLang="zh-CN" sz="1200" b="0" i="0" u="none" strike="noStrike" dirty="0" smtClean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8007" marR="8007" marT="800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571604" y="1228539"/>
            <a:ext cx="592935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b="1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广东省人民医院</a:t>
            </a:r>
            <a:r>
              <a:rPr lang="en-US" altLang="zh-CN" sz="2400" b="1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XXXXXXXXX</a:t>
            </a:r>
            <a:r>
              <a:rPr lang="zh-CN" altLang="en-US" sz="2400" b="1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项目市场调研方案汇报</a:t>
            </a:r>
            <a:endParaRPr lang="zh-CN" altLang="en-US" sz="2400" b="1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285984" y="4857760"/>
            <a:ext cx="4357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b="1" spc="360" dirty="0" smtClean="0">
                <a:solidFill>
                  <a:srgbClr val="0070C0"/>
                </a:solidFill>
                <a:latin typeface="+mn-ea"/>
              </a:rPr>
              <a:t>主讲人：</a:t>
            </a:r>
            <a:r>
              <a:rPr lang="en-US" altLang="zh-CN" sz="1600" b="1" spc="360" dirty="0" smtClean="0">
                <a:solidFill>
                  <a:srgbClr val="0070C0"/>
                </a:solidFill>
                <a:latin typeface="+mn-ea"/>
              </a:rPr>
              <a:t>XXX</a:t>
            </a:r>
            <a:r>
              <a:rPr lang="zh-CN" altLang="en-US" sz="1600" b="1" spc="360" dirty="0" smtClean="0">
                <a:solidFill>
                  <a:srgbClr val="0070C0"/>
                </a:solidFill>
                <a:latin typeface="+mn-ea"/>
              </a:rPr>
              <a:t>（职务）</a:t>
            </a:r>
            <a:endParaRPr lang="en-US" altLang="zh-CN" sz="1600" b="1" spc="360" dirty="0" smtClean="0">
              <a:solidFill>
                <a:srgbClr val="0070C0"/>
              </a:solidFill>
              <a:latin typeface="+mn-ea"/>
            </a:endParaRPr>
          </a:p>
          <a:p>
            <a:pPr algn="ctr">
              <a:lnSpc>
                <a:spcPct val="150000"/>
              </a:lnSpc>
            </a:pPr>
            <a:r>
              <a:rPr lang="en-US" altLang="zh-CN" sz="1600" b="1" spc="360" dirty="0" smtClean="0">
                <a:solidFill>
                  <a:srgbClr val="0070C0"/>
                </a:solidFill>
                <a:latin typeface="+mn-ea"/>
              </a:rPr>
              <a:t>       </a:t>
            </a:r>
            <a:endParaRPr lang="zh-CN" altLang="en-US" sz="1600" b="1" spc="360" dirty="0" smtClean="0">
              <a:solidFill>
                <a:srgbClr val="0070C0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071880" y="404495"/>
            <a:ext cx="6999605" cy="603694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200" b="1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主要内容</a:t>
            </a:r>
            <a:endParaRPr lang="en-US" altLang="zh-CN" sz="3200" b="1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pc="36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第一部分</a:t>
            </a:r>
            <a:endParaRPr lang="en-US" altLang="zh-CN" sz="2000" spc="36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01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公司概况</a:t>
            </a: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02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类似业绩及获奖情况</a:t>
            </a: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000" spc="360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第二部分</a:t>
            </a:r>
            <a:endParaRPr lang="en-US" altLang="zh-CN" sz="2000" spc="360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01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工期及质量目标</a:t>
            </a: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02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安全、质量保证措施</a:t>
            </a: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03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本工程人员配备</a:t>
            </a: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04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经验或其他（如有）</a:t>
            </a:r>
            <a:b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</a:b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05  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修缮装修项目</a:t>
            </a:r>
            <a: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响应时间及驻点团队人员情况</a:t>
            </a:r>
            <a:br>
              <a:rPr lang="zh-CN" altLang="en-US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</a:br>
            <a:r>
              <a:rPr lang="en-US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06  </a:t>
            </a:r>
            <a:r>
              <a:rPr lang="zh-CN" altLang="zh-CN" sz="2000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修缮工程下浮率</a:t>
            </a:r>
            <a:endParaRPr lang="zh-CN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</a:endParaRPr>
          </a:p>
          <a:p>
            <a:pPr>
              <a:lnSpc>
                <a:spcPct val="150000"/>
              </a:lnSpc>
            </a:pPr>
            <a:endParaRPr lang="en-US" altLang="zh-CN" sz="2000" spc="360" dirty="0" smtClean="0">
              <a:solidFill>
                <a:srgbClr val="0070C0"/>
              </a:solidFill>
              <a:latin typeface="方正小标宋简体" pitchFamily="2" charset="-122"/>
              <a:ea typeface="方正小标宋简体" pitchFamily="2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150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 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公司简介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13965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公司资质</a:t>
            </a:r>
            <a:endParaRPr lang="zh-CN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28628" y="1000108"/>
            <a:ext cx="8215338" cy="5506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15004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 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公司荣誉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1823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02 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类似业绩</a:t>
            </a:r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285720" y="1285861"/>
          <a:ext cx="8572560" cy="2928957"/>
        </p:xfrm>
        <a:graphic>
          <a:graphicData uri="http://schemas.openxmlformats.org/drawingml/2006/table">
            <a:tbl>
              <a:tblPr/>
              <a:tblGrid>
                <a:gridCol w="491063"/>
                <a:gridCol w="1024216"/>
                <a:gridCol w="1234673"/>
                <a:gridCol w="1094369"/>
                <a:gridCol w="757641"/>
                <a:gridCol w="757641"/>
                <a:gridCol w="757641"/>
                <a:gridCol w="757641"/>
                <a:gridCol w="940034"/>
                <a:gridCol w="757641"/>
              </a:tblGrid>
              <a:tr h="652246">
                <a:tc gridSpan="10">
                  <a:txBody>
                    <a:bodyPr/>
                    <a:lstStyle/>
                    <a:p>
                      <a:pPr algn="ctr" fontAlgn="ctr"/>
                      <a:r>
                        <a:rPr lang="zh-CN" altLang="en-US" sz="2400" b="0" i="0" u="none" strike="noStrike" dirty="0">
                          <a:solidFill>
                            <a:srgbClr val="000000"/>
                          </a:solidFill>
                          <a:latin typeface="方正小标宋简体"/>
                        </a:rPr>
                        <a:t>类似业绩一览表</a:t>
                      </a:r>
                      <a:endParaRPr lang="zh-CN" altLang="en-US" sz="2400" b="0" i="0" u="none" strike="noStrike" dirty="0">
                        <a:solidFill>
                          <a:srgbClr val="000000"/>
                        </a:solidFill>
                        <a:latin typeface="方正小标宋简体"/>
                      </a:endParaRPr>
                    </a:p>
                  </a:txBody>
                  <a:tcPr marL="7483" marR="7483" marT="74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763007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序号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建设单位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工程名称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类型</a:t>
                      </a:r>
                      <a:b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</a:br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（新建、装修</a:t>
                      </a:r>
                      <a:r>
                        <a:rPr lang="zh-CN" altLang="en-US" sz="1200" b="1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改造等）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建筑面积（㎡）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合同价格（万元）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合同签订</a:t>
                      </a:r>
                      <a:b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</a:br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年月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工程竣工</a:t>
                      </a:r>
                      <a:b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</a:br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年月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获奖情况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200" b="1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备注</a:t>
                      </a:r>
                      <a:endParaRPr lang="zh-CN" altLang="en-US" sz="1200" b="1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1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医院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2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医院</a:t>
                      </a:r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456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3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XXX</a:t>
                      </a:r>
                      <a:r>
                        <a:rPr lang="zh-CN" altLang="en-US" sz="900" b="0" i="0" u="none" strike="noStrike" dirty="0" smtClean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医院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900" b="0" i="0" u="none" strike="noStrike" dirty="0">
                          <a:solidFill>
                            <a:srgbClr val="000000"/>
                          </a:solidFill>
                          <a:latin typeface="宋体" panose="02010600030101010101" pitchFamily="2" charset="-122"/>
                        </a:rPr>
                        <a:t>　</a:t>
                      </a:r>
                      <a:endParaRPr lang="zh-CN" altLang="en-US" sz="900" b="0" i="0" u="none" strike="noStrike" dirty="0">
                        <a:solidFill>
                          <a:srgbClr val="000000"/>
                        </a:solidFill>
                        <a:latin typeface="宋体" panose="02010600030101010101" pitchFamily="2" charset="-122"/>
                      </a:endParaRPr>
                    </a:p>
                  </a:txBody>
                  <a:tcPr marL="7483" marR="7483" marT="748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45872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02 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类似业绩（医院装修工程业绩）</a:t>
            </a:r>
            <a:endParaRPr lang="zh-CN" altLang="en-US" dirty="0"/>
          </a:p>
        </p:txBody>
      </p:sp>
      <p:sp>
        <p:nvSpPr>
          <p:cNvPr id="10" name="文本框 1"/>
          <p:cNvSpPr txBox="1"/>
          <p:nvPr/>
        </p:nvSpPr>
        <p:spPr>
          <a:xfrm>
            <a:off x="285720" y="928670"/>
            <a:ext cx="771530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 smtClean="0"/>
              <a:t>1.XXXXXXXXXXXXXXXX</a:t>
            </a:r>
            <a:r>
              <a:rPr lang="zh-CN" altLang="en-US" dirty="0" smtClean="0"/>
              <a:t>工程</a:t>
            </a:r>
            <a:r>
              <a:rPr lang="zh-CN" altLang="en-US" dirty="0" smtClean="0">
                <a:solidFill>
                  <a:srgbClr val="FF0000"/>
                </a:solidFill>
              </a:rPr>
              <a:t>（获</a:t>
            </a:r>
            <a:r>
              <a:rPr lang="en-US" altLang="zh-CN" dirty="0" smtClean="0">
                <a:solidFill>
                  <a:srgbClr val="FF0000"/>
                </a:solidFill>
              </a:rPr>
              <a:t>XXXXXXXXXX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奖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214282" y="1285860"/>
            <a:ext cx="8572560" cy="160043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工程简介：本项目装修面积约为4万㎡，主要为门诊功能区域，即包含项目的大堂、医疗内街、连廊、4#门急诊综合楼、5#门诊综合楼、6#妇幼保健综合 楼、8#儿童住院医技综合楼的1-4层、10#楼1-2层及3-5层公共部分的装修。</a:t>
            </a: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（附效果图、实景图、获奖证书等）</a:t>
            </a:r>
            <a:endParaRPr lang="en-US" altLang="zh-CN" sz="1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合同造价：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XXX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万元</a:t>
            </a:r>
            <a:endParaRPr lang="zh-CN" altLang="en-US" sz="1400" dirty="0">
              <a:sym typeface="+mn-ea"/>
            </a:endParaRPr>
          </a:p>
          <a:p>
            <a:pPr fontAlgn="auto">
              <a:lnSpc>
                <a:spcPct val="10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5361" name="Picture 1" descr="C:\Users\netuser\Desktop\微信图片_20200824145535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261894" y="4786321"/>
            <a:ext cx="2239064" cy="1650659"/>
          </a:xfrm>
          <a:prstGeom prst="rect">
            <a:avLst/>
          </a:prstGeom>
          <a:noFill/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564" b="11892"/>
          <a:stretch>
            <a:fillRect/>
          </a:stretch>
        </p:blipFill>
        <p:spPr bwMode="auto">
          <a:xfrm>
            <a:off x="500034" y="2786058"/>
            <a:ext cx="3324464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643446"/>
            <a:ext cx="2544934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8" y="2786058"/>
            <a:ext cx="2643206" cy="1762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71472" y="571480"/>
            <a:ext cx="45872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02  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</a:rPr>
              <a:t>类似业绩</a:t>
            </a:r>
            <a:r>
              <a:rPr lang="zh-CN" altLang="en-US" spc="360" dirty="0" smtClean="0">
                <a:solidFill>
                  <a:srgbClr val="0070C0"/>
                </a:solidFill>
                <a:latin typeface="方正小标宋简体" pitchFamily="2" charset="-122"/>
                <a:ea typeface="方正小标宋简体" pitchFamily="2" charset="-122"/>
                <a:sym typeface="+mn-ea"/>
              </a:rPr>
              <a:t>（医院装修工程业绩）</a:t>
            </a:r>
            <a:endParaRPr lang="zh-CN" altLang="en-US" dirty="0"/>
          </a:p>
        </p:txBody>
      </p:sp>
      <p:sp>
        <p:nvSpPr>
          <p:cNvPr id="10" name="文本框 1"/>
          <p:cNvSpPr txBox="1"/>
          <p:nvPr/>
        </p:nvSpPr>
        <p:spPr>
          <a:xfrm>
            <a:off x="285720" y="928670"/>
            <a:ext cx="7715304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dirty="0" smtClean="0"/>
              <a:t>2.XXXXXXXXXXXXXXXX</a:t>
            </a:r>
            <a:r>
              <a:rPr lang="zh-CN" altLang="en-US" dirty="0" smtClean="0"/>
              <a:t>工程</a:t>
            </a:r>
            <a:r>
              <a:rPr lang="zh-CN" altLang="en-US" dirty="0" smtClean="0">
                <a:solidFill>
                  <a:srgbClr val="FF0000"/>
                </a:solidFill>
              </a:rPr>
              <a:t>（获</a:t>
            </a:r>
            <a:r>
              <a:rPr lang="en-US" altLang="zh-CN" dirty="0" smtClean="0">
                <a:solidFill>
                  <a:srgbClr val="FF0000"/>
                </a:solidFill>
              </a:rPr>
              <a:t>XXXXXXXXXX</a:t>
            </a:r>
            <a:r>
              <a:rPr lang="zh-CN" altLang="en-US" b="1" dirty="0" smtClean="0">
                <a:solidFill>
                  <a:srgbClr val="FF0000"/>
                </a:solidFill>
                <a:sym typeface="+mn-ea"/>
              </a:rPr>
              <a:t>奖</a:t>
            </a:r>
            <a:r>
              <a:rPr lang="zh-CN" altLang="en-US" dirty="0" smtClean="0">
                <a:solidFill>
                  <a:srgbClr val="FF0000"/>
                </a:solidFill>
              </a:rPr>
              <a:t>）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214282" y="1285860"/>
            <a:ext cx="8572560" cy="95410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fontAlgn="auto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工程简介：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XXXXXXXXX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</a:t>
            </a:r>
            <a:r>
              <a:rPr lang="zh-CN" altLang="en-US" sz="1400" dirty="0" smtClean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（附效果图、实景图、获奖证书等）</a:t>
            </a:r>
            <a:endParaRPr lang="en-US" altLang="zh-CN" sz="1400" dirty="0" smtClean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fontAlgn="auto">
              <a:lnSpc>
                <a:spcPct val="150000"/>
              </a:lnSpc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总造价：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XXX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万元</a:t>
            </a:r>
            <a:endParaRPr lang="zh-CN" altLang="en-US" sz="1400" dirty="0">
              <a:sym typeface="+mn-ea"/>
            </a:endParaRPr>
          </a:p>
          <a:p>
            <a:pPr fontAlgn="auto">
              <a:lnSpc>
                <a:spcPct val="100000"/>
              </a:lnSpc>
            </a:pP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15361" name="Picture 1" descr="C:\Users\netuser\Desktop\微信图片_20200824145535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6429388" y="4714884"/>
            <a:ext cx="2239064" cy="1650659"/>
          </a:xfrm>
          <a:prstGeom prst="rect">
            <a:avLst/>
          </a:prstGeom>
          <a:noFill/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786182" y="2143116"/>
            <a:ext cx="3000396" cy="22249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2143116"/>
            <a:ext cx="3030855" cy="4371975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6182" y="4452568"/>
            <a:ext cx="2357454" cy="2048266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4.xml><?xml version="1.0" encoding="utf-8"?>
<p:tagLst xmlns:p="http://schemas.openxmlformats.org/presentationml/2006/main">
  <p:tag name="KSO_WM_UNIT_TABLE_BEAUTIFY" val="smartTable{ce53f265-b077-4acb-805f-82fddfb2e5e0}"/>
</p:tagLst>
</file>

<file path=ppt/tags/tag5.xml><?xml version="1.0" encoding="utf-8"?>
<p:tagLst xmlns:p="http://schemas.openxmlformats.org/presentationml/2006/main">
  <p:tag name="KSO_WM_UNIT_TABLE_BEAUTIFY" val="smartTable{ce53f265-b077-4acb-805f-82fddfb2e5e0}"/>
  <p:tag name="KSO_WM_BEAUTIFY_FLAG" val=""/>
  <p:tag name="TABLE_ENDDRAG_ORIGIN_RECT" val="634*282"/>
  <p:tag name="TABLE_ENDDRAG_RECT" val="56*107*634*282"/>
</p:tagLst>
</file>

<file path=ppt/tags/tag6.xml><?xml version="1.0" encoding="utf-8"?>
<p:tagLst xmlns:p="http://schemas.openxmlformats.org/presentationml/2006/main">
  <p:tag name="COMMONDATA" val="eyJoZGlkIjoiM2MyMmVlNDY4ZmI0NTczOTJmMGMzZThiMmE2YmIwY2EifQ=="/>
  <p:tag name="KSO_WPP_MARK_KEY" val="8b50a6db-e0e9-4646-aa79-dc0bf907af58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1395</Words>
  <Application>WPS 演示</Application>
  <PresentationFormat>全屏显示(4:3)</PresentationFormat>
  <Paragraphs>228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Arial</vt:lpstr>
      <vt:lpstr>宋体</vt:lpstr>
      <vt:lpstr>Wingdings</vt:lpstr>
      <vt:lpstr>仿宋</vt:lpstr>
      <vt:lpstr>宋体-方正超大字符集</vt:lpstr>
      <vt:lpstr>方正小标宋简体</vt:lpstr>
      <vt:lpstr>Arial Unicode MS</vt:lpstr>
      <vt:lpstr>黑体</vt:lpstr>
      <vt:lpstr>方正小标宋简体</vt:lpstr>
      <vt:lpstr>微软雅黑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天山小子</cp:lastModifiedBy>
  <cp:revision>58</cp:revision>
  <dcterms:created xsi:type="dcterms:W3CDTF">2020-01-14T01:01:00Z</dcterms:created>
  <dcterms:modified xsi:type="dcterms:W3CDTF">2023-08-01T07:52:26Z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C2245A6B7C784D228046900E4AF92D21_12</vt:lpwstr>
  </property>
</Properties>
</file>